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79EB35-CDA1-414E-9DBA-96C375C06DC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771"/>
  </p:normalViewPr>
  <p:slideViewPr>
    <p:cSldViewPr snapToGrid="0" snapToObjects="1">
      <p:cViewPr varScale="1">
        <p:scale>
          <a:sx n="90" d="100"/>
          <a:sy n="90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82EA1-23C9-6240-91D9-1D2CB606A87A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7ED5D-DE11-B54A-9916-42A2D6AE9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4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these different responses?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7ED5D-DE11-B54A-9916-42A2D6AE9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D42A-9AFA-8C4E-8B0F-F7EC34C87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879EB-8FC7-1D4F-A358-57AE21937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493A6-708C-5E4C-A52C-1ABC57A3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7B349-C3F5-B54D-895E-7B5F5B12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A081-30D9-184F-8FA2-AED02AAC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BE7A-41AB-DB46-ADEF-E4180907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D8ED8-845F-D044-8ADF-3F09A7408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C5B8-7E63-BC4D-BF9E-D1DECD55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B63B-6475-7F47-A902-CD120186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25DEB-2C05-984D-8CF3-C81C4E5C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6D998-6F9E-6848-B73E-3738C0969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C9135-A0BA-A34E-B6B4-FBC3FC205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D1C4-69E1-8442-9ED6-96FB51CA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5CF59-14B4-B54A-968F-BD344D19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8E9BE-B3BD-6A41-9F6E-A54CCB71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91EC-F264-C349-A60B-D164432C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E701-8B60-0C41-A72F-120DCC2FD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5FBB5-04D6-7D4E-96B0-52606E2B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4AA98-EA98-B646-899C-E09C5351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5634-4CD5-B146-8F08-0DB61F40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1F09-8458-674D-BE80-0B6FEEA2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4D50C-8BCE-0B46-BC76-218C68BE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6916D-10AC-AB41-9564-D2AC1E9F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73F57-4239-DE48-A5BF-69095CB7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5AF60-24D7-9F4B-8295-03019981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49A7-8A14-8E48-A1AF-626AD3B8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999D-D7E2-DD41-84BE-919FE7D36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7FCF-18EE-D245-A0FD-B172CF76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4964E-9F99-2244-9C89-7FD6DEB9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E50A4-B7AA-A94C-9D25-062DF6CB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33B34-852C-784D-9C85-5D11C20B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7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83FB-167D-4541-B790-67CD42FE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5DC69-9FC0-EF46-BC1E-8B26A002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66B04-95BC-E24C-9FB0-5CC7FEDC2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E7515-526E-6940-98F8-C1887053D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93603-9377-064A-8A92-E7A2949CE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0AAC8-2143-4249-B876-169BEE36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26A5C-7E10-6144-BCF2-12DF84FB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99A2D-8921-4940-B468-122F138E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9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A38E-9A01-1740-A313-1E659FA4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0B7C-3A31-B342-9296-3BD4E076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A89DF-FFBD-F54A-82EF-821C2727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A21FE-7BE5-044F-9A25-8AE5DEE3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9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AA808-DF91-5442-A088-8FA1A62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2EEA1-E473-3342-B30A-62B27AA8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391B-3176-C942-8BED-52704BFD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C493-48F6-D44D-A297-B08C72C1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DA54-0F9E-EF4B-9A66-F0CFD316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C56FF-3C5C-1348-BF51-3F87977F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6C1E8-1B8C-2544-87C7-4FCAA93B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4232B-776F-9745-8DC8-B1F3B488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65A9E-2DF6-3F43-A92F-C8D72723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6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ECD3-74C9-1845-8D8F-3DF7D0BA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768A8-514E-9841-B396-08CEF693F8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C9C2D-3F10-F948-87C8-9CD246BC0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DCEA3-5EFA-A046-9A12-570AFAF2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9984-7ECC-9247-B93F-E2BB5397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9B725-5BF6-6546-B144-6A012DB1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68EFA-BBBD-194A-9080-8EA6CFA3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8929-CE21-9948-A816-FEE33F22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05EC-4F17-E14E-B062-62D66CB33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9533C-BA46-2A4D-9F1D-D6A60375E74B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62BB-673C-8646-BB5B-B157EFFD5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3858-2F61-D149-8BEC-042ED756C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DFF3-683A-9A40-BF79-F9D07B2A6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3847-8D21-B84E-9312-99C91812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409" y="246050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Non-linear least squares regression</a:t>
            </a:r>
          </a:p>
        </p:txBody>
      </p:sp>
    </p:spTree>
    <p:extLst>
      <p:ext uri="{BB962C8B-B14F-4D97-AF65-F5344CB8AC3E}">
        <p14:creationId xmlns:p14="http://schemas.microsoft.com/office/powerpoint/2010/main" val="179258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0768-14EB-D14C-A799-461C0E36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exponentials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E167-367E-8740-A2E0-734AD901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63063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Exponential growth</a:t>
            </a:r>
          </a:p>
          <a:p>
            <a:pPr lvl="1"/>
            <a:r>
              <a:rPr lang="en-US" dirty="0"/>
              <a:t>ae^(</a:t>
            </a:r>
            <a:r>
              <a:rPr lang="en-US" dirty="0" err="1"/>
              <a:t>bx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Exponential decay</a:t>
            </a:r>
          </a:p>
          <a:p>
            <a:pPr lvl="1"/>
            <a:r>
              <a:rPr lang="en-US" dirty="0"/>
              <a:t>ae^(-</a:t>
            </a:r>
            <a:r>
              <a:rPr lang="en-US" dirty="0" err="1"/>
              <a:t>bx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Also called: </a:t>
            </a:r>
          </a:p>
          <a:p>
            <a:pPr lvl="1"/>
            <a:r>
              <a:rPr lang="en-US" dirty="0"/>
              <a:t>“catalytic curve” change in the fraction of a cohort exposed to a pathogen </a:t>
            </a:r>
          </a:p>
          <a:p>
            <a:pPr lvl="1"/>
            <a:r>
              <a:rPr lang="en-US" dirty="0"/>
              <a:t>“von </a:t>
            </a:r>
            <a:r>
              <a:rPr lang="en-US" dirty="0" err="1"/>
              <a:t>Bertalanffy</a:t>
            </a:r>
            <a:r>
              <a:rPr lang="en-US" dirty="0"/>
              <a:t>” growth curve – effect of size on metabolic rate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Skellam</a:t>
            </a:r>
            <a:r>
              <a:rPr lang="en-US" dirty="0"/>
              <a:t> model” – population ecology as number of offspring in next year as a function of the number of adults this year</a:t>
            </a:r>
          </a:p>
          <a:p>
            <a:endParaRPr lang="en-US" dirty="0"/>
          </a:p>
          <a:p>
            <a:r>
              <a:rPr lang="en-US" dirty="0"/>
              <a:t>Two parameter functions – a is the starting or final size, and the exponential rate “b”</a:t>
            </a:r>
          </a:p>
          <a:p>
            <a:endParaRPr lang="en-US" dirty="0"/>
          </a:p>
          <a:p>
            <a:r>
              <a:rPr lang="en-US" dirty="0"/>
              <a:t>How could we fit this using the “</a:t>
            </a:r>
            <a:r>
              <a:rPr lang="en-US" dirty="0" err="1"/>
              <a:t>lm</a:t>
            </a:r>
            <a:r>
              <a:rPr lang="en-US" dirty="0"/>
              <a:t>” function?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4245-BDE0-5949-A2E0-66C0554A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86" y="623886"/>
            <a:ext cx="3459163" cy="32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9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FEC-3508-B44D-A69D-C1F2D544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Monomolecular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4CC1-6E60-A149-9E6A-3FAA921F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/>
          <a:lstStyle/>
          <a:p>
            <a:r>
              <a:rPr lang="en-US" dirty="0"/>
              <a:t>Saturating growth</a:t>
            </a:r>
          </a:p>
          <a:p>
            <a:endParaRPr lang="en-US" dirty="0"/>
          </a:p>
          <a:p>
            <a:pPr lvl="1"/>
            <a:r>
              <a:rPr lang="en-US" dirty="0"/>
              <a:t>Multiplier is a, final pop size</a:t>
            </a:r>
          </a:p>
          <a:p>
            <a:pPr lvl="1"/>
            <a:r>
              <a:rPr lang="en-US" dirty="0"/>
              <a:t>Exponential rate “b” – the time needed to reach </a:t>
            </a:r>
            <a:r>
              <a:rPr lang="en-US" i="1" dirty="0"/>
              <a:t>e </a:t>
            </a:r>
            <a:r>
              <a:rPr lang="en-US" dirty="0"/>
              <a:t>time the initial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6BA2-D475-1944-9FBF-35DD9E2A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38" y="1550193"/>
            <a:ext cx="4602796" cy="462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0B2AC-C1D8-8142-A863-C295B5DF94DC}"/>
              </a:ext>
            </a:extLst>
          </p:cNvPr>
          <p:cNvSpPr txBox="1"/>
          <p:nvPr/>
        </p:nvSpPr>
        <p:spPr>
          <a:xfrm>
            <a:off x="7558088" y="6415088"/>
            <a:ext cx="29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M-M is the </a:t>
            </a:r>
            <a:r>
              <a:rPr lang="en-US" dirty="0" err="1"/>
              <a:t>michaelis-menten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8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6196-1B3B-9648-8309-49B0C38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F993-D1EE-2D4F-A80B-7370173C9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9888" cy="4351338"/>
          </a:xfrm>
        </p:spPr>
        <p:txBody>
          <a:bodyPr/>
          <a:lstStyle/>
          <a:p>
            <a:r>
              <a:rPr lang="en-US" dirty="0"/>
              <a:t>Can reflect density-dependent population growth (pop size on x, growth rate on y)</a:t>
            </a:r>
          </a:p>
          <a:p>
            <a:endParaRPr lang="en-US" dirty="0"/>
          </a:p>
          <a:p>
            <a:r>
              <a:rPr lang="en-US" dirty="0"/>
              <a:t>Very widely used for ecological variables that start at 0, increase to a peak, and decrease gradually toward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958E7-6324-C54C-8B9C-DAF88658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88" y="1825625"/>
            <a:ext cx="4272916" cy="35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EBB3-EB1C-704C-80C0-4D81B373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BC10-25A8-CE44-A060-DBC9277E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13"/>
            <a:ext cx="6359525" cy="4591050"/>
          </a:xfrm>
        </p:spPr>
        <p:txBody>
          <a:bodyPr/>
          <a:lstStyle/>
          <a:p>
            <a:r>
              <a:rPr lang="en-US" dirty="0"/>
              <a:t>There are different way to parameterize the logistic function</a:t>
            </a:r>
          </a:p>
          <a:p>
            <a:r>
              <a:rPr lang="en-US" dirty="0"/>
              <a:t>In population ecology, more commonly written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 is carrying capacity, n0 is pop size at time=0, and r is per capita growth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9E0C-D5F7-F44A-923A-AA69B639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434" y="1828800"/>
            <a:ext cx="4277232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0D77E-BA14-CE4B-AA08-4CEB5E38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1" y="3504475"/>
            <a:ext cx="6567234" cy="8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43F5-0C6E-CD45-847F-78CCFC0D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many, many, many non-linear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A611-EABD-2F4A-B4DE-541EC5C15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resources on Canvas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4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AC18-6147-7C47-9986-3FE772A7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non-linear functions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0CCCA-9535-B34E-B7DB-A95131B4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commonly used package for fitting non-linear functions with least squares is “</a:t>
            </a:r>
            <a:r>
              <a:rPr lang="en-US" dirty="0" err="1"/>
              <a:t>nls</a:t>
            </a:r>
            <a:r>
              <a:rPr lang="en-US" dirty="0"/>
              <a:t>()”</a:t>
            </a:r>
          </a:p>
          <a:p>
            <a:endParaRPr lang="en-US" dirty="0"/>
          </a:p>
          <a:p>
            <a:r>
              <a:rPr lang="en-US" dirty="0"/>
              <a:t>What assumptions must we meet?</a:t>
            </a:r>
          </a:p>
        </p:txBody>
      </p:sp>
    </p:spTree>
    <p:extLst>
      <p:ext uri="{BB962C8B-B14F-4D97-AF65-F5344CB8AC3E}">
        <p14:creationId xmlns:p14="http://schemas.microsoft.com/office/powerpoint/2010/main" val="285899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BB60-2047-5C44-A08F-5BAAEDF0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4509-7C26-3F4C-87FB-DEA08169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 err="1"/>
              <a:t>nls</a:t>
            </a:r>
            <a:r>
              <a:rPr lang="en-US" dirty="0"/>
              <a:t>, we must </a:t>
            </a:r>
          </a:p>
          <a:p>
            <a:pPr lvl="1"/>
            <a:r>
              <a:rPr lang="en-US" dirty="0"/>
              <a:t>(1) input a formula, including our parameters</a:t>
            </a:r>
          </a:p>
          <a:p>
            <a:pPr lvl="1"/>
            <a:r>
              <a:rPr lang="en-US" dirty="0"/>
              <a:t>(2) input some starting vales</a:t>
            </a:r>
          </a:p>
          <a:p>
            <a:pPr lvl="1"/>
            <a:r>
              <a:rPr lang="en-US" dirty="0"/>
              <a:t>(3) cross our fingers that we have generally chosen starting values well</a:t>
            </a:r>
          </a:p>
        </p:txBody>
      </p:sp>
    </p:spTree>
    <p:extLst>
      <p:ext uri="{BB962C8B-B14F-4D97-AF65-F5344CB8AC3E}">
        <p14:creationId xmlns:p14="http://schemas.microsoft.com/office/powerpoint/2010/main" val="53501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D9A3-2181-4A4D-81DD-ED99B52B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D8E3-0A8C-3B45-B736-C2393831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difficult to compare non-linear model fits</a:t>
            </a:r>
          </a:p>
          <a:p>
            <a:endParaRPr lang="en-US" dirty="0"/>
          </a:p>
          <a:p>
            <a:r>
              <a:rPr lang="en-US" dirty="0"/>
              <a:t>One way to do this is the mean squared error</a:t>
            </a:r>
          </a:p>
          <a:p>
            <a:pPr lvl="1"/>
            <a:r>
              <a:rPr lang="en-US" dirty="0"/>
              <a:t>mean(resid^2)</a:t>
            </a:r>
          </a:p>
          <a:p>
            <a:endParaRPr lang="en-US" dirty="0"/>
          </a:p>
          <a:p>
            <a:r>
              <a:rPr lang="en-US" dirty="0"/>
              <a:t>If you are using the same data and predictors, you want the lower value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0D00-E75C-3649-BD8A-B71B731E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0FAD-1EFE-B047-85EE-2BF271DB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3602-3AF6-5F47-81C3-99E70E27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8C04-1FEF-F24A-93E8-DE532B849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in group, identify a non-linear relationship in your data or theirs</a:t>
            </a:r>
          </a:p>
          <a:p>
            <a:endParaRPr lang="en-US" dirty="0"/>
          </a:p>
          <a:p>
            <a:r>
              <a:rPr lang="en-US" dirty="0"/>
              <a:t>Identify whether any of the functions you learned about today would apply to these relationships</a:t>
            </a:r>
          </a:p>
          <a:p>
            <a:endParaRPr lang="en-US" dirty="0"/>
          </a:p>
          <a:p>
            <a:r>
              <a:rPr lang="en-US" dirty="0"/>
              <a:t>Experiment with fitting a non-linear model to your data</a:t>
            </a:r>
          </a:p>
        </p:txBody>
      </p:sp>
    </p:spTree>
    <p:extLst>
      <p:ext uri="{BB962C8B-B14F-4D97-AF65-F5344CB8AC3E}">
        <p14:creationId xmlns:p14="http://schemas.microsoft.com/office/powerpoint/2010/main" val="175052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1EA6-925F-384A-9F9D-BB01B1C6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83D7-B110-6A43-BA50-6AD83DBB8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non-linear functions in ecology and evolutionary biology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Fit a non-linear model in R using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83009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5037-1C5D-9D48-9E90-A9A2A337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68D6-2CB3-1E4F-8E8A-EFE0C71E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relationships assume a linear relationship between our predictor and our dependent variable</a:t>
            </a:r>
          </a:p>
          <a:p>
            <a:endParaRPr lang="en-US" dirty="0"/>
          </a:p>
          <a:p>
            <a:r>
              <a:rPr lang="en-US" dirty="0"/>
              <a:t>What is the equation for a basic linear model?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lm</a:t>
            </a:r>
            <a:r>
              <a:rPr lang="en-US" dirty="0"/>
              <a:t>() to make linear models in R.</a:t>
            </a:r>
          </a:p>
          <a:p>
            <a:pPr lvl="1"/>
            <a:r>
              <a:rPr lang="en-US" dirty="0"/>
              <a:t>Fit using least squares</a:t>
            </a:r>
          </a:p>
          <a:p>
            <a:pPr lvl="1"/>
            <a:r>
              <a:rPr lang="en-US" dirty="0"/>
              <a:t>What does this assume?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DF65-EA0E-A24F-8FD1-DD607C4D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FB05-E637-7C40-9909-FD0446982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have a non-linear relationship between a predictor and a response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BC17-3E41-6C42-A4ED-1EE64590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6" y="2637294"/>
            <a:ext cx="5976938" cy="40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968E-09BC-6249-A021-2931974D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69D6-C255-0F43-8B2C-D2742EDA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Non-linear functions are variable across fields</a:t>
            </a:r>
          </a:p>
          <a:p>
            <a:endParaRPr lang="en-US" dirty="0"/>
          </a:p>
          <a:p>
            <a:r>
              <a:rPr lang="en-US" dirty="0"/>
              <a:t>Can have non-linear functions where parameters have very specific meaning </a:t>
            </a:r>
          </a:p>
          <a:p>
            <a:pPr lvl="1"/>
            <a:r>
              <a:rPr lang="en-US" dirty="0"/>
              <a:t>e.g. Type II </a:t>
            </a:r>
            <a:r>
              <a:rPr lang="en-US" dirty="0" err="1"/>
              <a:t>Holling</a:t>
            </a:r>
            <a:r>
              <a:rPr lang="en-US" dirty="0"/>
              <a:t> functional response</a:t>
            </a:r>
          </a:p>
          <a:p>
            <a:endParaRPr lang="en-US" dirty="0"/>
          </a:p>
          <a:p>
            <a:r>
              <a:rPr lang="en-US" dirty="0"/>
              <a:t>Can have non-linear functions which take a “shape” that fits your data</a:t>
            </a:r>
          </a:p>
          <a:p>
            <a:pPr lvl="1"/>
            <a:r>
              <a:rPr lang="en-US" dirty="0"/>
              <a:t>Application of the above function to non-predator prey dataset</a:t>
            </a:r>
          </a:p>
        </p:txBody>
      </p:sp>
    </p:spTree>
    <p:extLst>
      <p:ext uri="{BB962C8B-B14F-4D97-AF65-F5344CB8AC3E}">
        <p14:creationId xmlns:p14="http://schemas.microsoft.com/office/powerpoint/2010/main" val="415788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0628-828E-9D44-A700-FEF70F4F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7303-1065-7547-B3A7-0EBE4ED4A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19875" cy="4351338"/>
          </a:xfrm>
        </p:spPr>
        <p:txBody>
          <a:bodyPr/>
          <a:lstStyle/>
          <a:p>
            <a:r>
              <a:rPr lang="en-US" dirty="0"/>
              <a:t>Used in models of plant competition to fit seed production as a function of plant density</a:t>
            </a:r>
          </a:p>
          <a:p>
            <a:endParaRPr lang="en-US" dirty="0"/>
          </a:p>
          <a:p>
            <a:r>
              <a:rPr lang="en-US" dirty="0"/>
              <a:t>Mechanistic understanding:</a:t>
            </a:r>
            <a:br>
              <a:rPr lang="en-US" dirty="0"/>
            </a:br>
            <a:r>
              <a:rPr lang="en-US" dirty="0"/>
              <a:t>if resources per unit area are constant, the area available to the plant for resource exploitation might be proportional to 1/plant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F4EE1-FF80-6146-9AD4-11231D4E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3" t="5682" r="3217" b="1946"/>
          <a:stretch/>
        </p:blipFill>
        <p:spPr>
          <a:xfrm>
            <a:off x="7458074" y="1514475"/>
            <a:ext cx="4529139" cy="47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C301-49BB-3A4B-9440-9F3CD815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Michaelis</a:t>
            </a:r>
            <a:r>
              <a:rPr lang="en-US" dirty="0"/>
              <a:t>-Menten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4778-0A54-3B4E-8880-34E7106D8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6062663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Introduced for enzyme kinetics, but used for lots of things</a:t>
            </a:r>
          </a:p>
          <a:p>
            <a:endParaRPr lang="en-US" dirty="0"/>
          </a:p>
          <a:p>
            <a:r>
              <a:rPr lang="en-US" dirty="0"/>
              <a:t>Resource competition (called Monod function)</a:t>
            </a:r>
          </a:p>
          <a:p>
            <a:r>
              <a:rPr lang="en-US" dirty="0"/>
              <a:t>Fisheries biology (called </a:t>
            </a:r>
            <a:r>
              <a:rPr lang="en-US" dirty="0" err="1"/>
              <a:t>Beverton</a:t>
            </a:r>
            <a:r>
              <a:rPr lang="en-US" dirty="0"/>
              <a:t>-Holt model, mortality </a:t>
            </a:r>
            <a:r>
              <a:rPr lang="en-US" dirty="0" err="1"/>
              <a:t>rate~density</a:t>
            </a:r>
            <a:r>
              <a:rPr lang="en-US" dirty="0"/>
              <a:t>)</a:t>
            </a:r>
          </a:p>
          <a:p>
            <a:r>
              <a:rPr lang="en-US" dirty="0"/>
              <a:t>Predator-prey dynamics (called what?)</a:t>
            </a:r>
          </a:p>
          <a:p>
            <a:endParaRPr lang="en-US" dirty="0"/>
          </a:p>
          <a:p>
            <a:r>
              <a:rPr lang="en-US" dirty="0"/>
              <a:t>Starts at 0 when x=0, and approaches asymptote as a gets large</a:t>
            </a:r>
          </a:p>
          <a:p>
            <a:r>
              <a:rPr lang="en-US" dirty="0"/>
              <a:t>Asymptote occurs ”slowly”: (x/1+x) is halfway to asymptote when x=1, 90% when x=9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D5F1E-B35A-C247-9439-3A5D87D7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3" y="1690688"/>
            <a:ext cx="4694934" cy="45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4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043C-CBEA-FD41-B457-E3D49B4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Holling</a:t>
            </a:r>
            <a:r>
              <a:rPr lang="en-US" dirty="0"/>
              <a:t> type III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87B6-B2B6-1E4B-BAB0-40380546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1263" cy="4351338"/>
          </a:xfrm>
        </p:spPr>
        <p:txBody>
          <a:bodyPr/>
          <a:lstStyle/>
          <a:p>
            <a:r>
              <a:rPr lang="en-US" dirty="0"/>
              <a:t>Slightly more S shaped than the type II response</a:t>
            </a:r>
          </a:p>
          <a:p>
            <a:pPr lvl="1"/>
            <a:r>
              <a:rPr lang="en-US" dirty="0"/>
              <a:t>Can occur due to predator switching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7D924-402B-2F42-9A44-350BC764B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t="2259" b="6526"/>
          <a:stretch/>
        </p:blipFill>
        <p:spPr>
          <a:xfrm>
            <a:off x="7843838" y="1825625"/>
            <a:ext cx="3938587" cy="40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A3D1-DBC7-B347-81D2-E93566B1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900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Exponential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223589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636</Words>
  <Application>Microsoft Macintosh PowerPoint</Application>
  <PresentationFormat>Widescreen</PresentationFormat>
  <Paragraphs>101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Advanced Topics  Non-linear least squares regression</vt:lpstr>
      <vt:lpstr>Goals</vt:lpstr>
      <vt:lpstr>Review – linear regression</vt:lpstr>
      <vt:lpstr>Non-linear relationships</vt:lpstr>
      <vt:lpstr>Non-linear functions</vt:lpstr>
      <vt:lpstr>Hyperbolic functions</vt:lpstr>
      <vt:lpstr>Michaelis-Menten function</vt:lpstr>
      <vt:lpstr>Holling type III response</vt:lpstr>
      <vt:lpstr>Exponential functions</vt:lpstr>
      <vt:lpstr>Simple exponentials</vt:lpstr>
      <vt:lpstr>Monomolecular exponential</vt:lpstr>
      <vt:lpstr>Ricker function</vt:lpstr>
      <vt:lpstr>Logistic function</vt:lpstr>
      <vt:lpstr>There are many, many, many non-linear functions</vt:lpstr>
      <vt:lpstr>Fitting non-linear functions in R</vt:lpstr>
      <vt:lpstr>Using nls</vt:lpstr>
      <vt:lpstr>Comparing model fits</vt:lpstr>
      <vt:lpstr>Go to R…</vt:lpstr>
      <vt:lpstr>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  Non-linear least squares regression</dc:title>
  <dc:creator>Kate Langwig</dc:creator>
  <cp:lastModifiedBy>Kate Langwig</cp:lastModifiedBy>
  <cp:revision>13</cp:revision>
  <dcterms:created xsi:type="dcterms:W3CDTF">2019-05-02T14:48:40Z</dcterms:created>
  <dcterms:modified xsi:type="dcterms:W3CDTF">2019-05-02T17:53:20Z</dcterms:modified>
</cp:coreProperties>
</file>